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0" r:id="rId3"/>
    <p:sldId id="259" r:id="rId4"/>
    <p:sldId id="272" r:id="rId5"/>
    <p:sldId id="261" r:id="rId6"/>
    <p:sldId id="263" r:id="rId7"/>
    <p:sldId id="262" r:id="rId8"/>
    <p:sldId id="268" r:id="rId9"/>
    <p:sldId id="273" r:id="rId10"/>
    <p:sldId id="271" r:id="rId11"/>
    <p:sldId id="264" r:id="rId12"/>
    <p:sldId id="270" r:id="rId13"/>
    <p:sldId id="269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453B"/>
    <a:srgbClr val="0A172D"/>
    <a:srgbClr val="5468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68"/>
    <p:restoredTop sz="94729"/>
  </p:normalViewPr>
  <p:slideViewPr>
    <p:cSldViewPr snapToGrid="0" snapToObjects="1">
      <p:cViewPr varScale="1">
        <p:scale>
          <a:sx n="103" d="100"/>
          <a:sy n="103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B69ECD-F9AB-FC4E-90AC-326AAAF914AC}" type="datetimeFigureOut">
              <a:rPr lang="en-US" smtClean="0"/>
              <a:t>2/12/20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A7E632-5EF9-524C-996D-387ADE8E6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9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EC9BAA-1B7E-A446-A2B3-00C89FDCBD52}" type="datetimeFigureOut">
              <a:rPr lang="en-US" smtClean="0"/>
              <a:t>2/12/20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CB6FE6-04A5-8B4E-85F5-152CE2068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09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B6FE6-04A5-8B4E-85F5-152CE20686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21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B6FE6-04A5-8B4E-85F5-152CE20686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978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Flair</a:t>
            </a:r>
            <a:r>
              <a:rPr lang="en-US" baseline="0" dirty="0"/>
              <a:t> </a:t>
            </a:r>
            <a:r>
              <a:rPr lang="en-US" baseline="0" dirty="0" err="1"/>
              <a:t>embeddings</a:t>
            </a:r>
            <a:r>
              <a:rPr lang="en-US" baseline="0" dirty="0"/>
              <a:t>, ELMO </a:t>
            </a:r>
            <a:r>
              <a:rPr lang="en-US" baseline="0" dirty="0" err="1"/>
              <a:t>embeddings</a:t>
            </a:r>
            <a:r>
              <a:rPr lang="en-US" baseline="0" dirty="0"/>
              <a:t>, and BERT </a:t>
            </a:r>
            <a:r>
              <a:rPr lang="en-US" baseline="0" dirty="0" err="1"/>
              <a:t>Embeddings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B6FE6-04A5-8B4E-85F5-152CE20686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09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B6FE6-04A5-8B4E-85F5-152CE20686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978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6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53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74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4687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1466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PyDataLogoAnnArbo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908" y="5965586"/>
            <a:ext cx="1491786" cy="745893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716176" y="6153866"/>
            <a:ext cx="5711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546870"/>
                </a:solidFill>
                <a:latin typeface="Open Sans"/>
                <a:cs typeface="Open Sans"/>
              </a:rPr>
              <a:t>@</a:t>
            </a:r>
            <a:r>
              <a:rPr lang="en-US" dirty="0" err="1">
                <a:solidFill>
                  <a:srgbClr val="546870"/>
                </a:solidFill>
                <a:latin typeface="Open Sans"/>
                <a:cs typeface="Open Sans"/>
              </a:rPr>
              <a:t>PyDataAnnArbor</a:t>
            </a:r>
            <a:endParaRPr lang="en-US" dirty="0">
              <a:solidFill>
                <a:srgbClr val="546870"/>
              </a:solidFill>
              <a:latin typeface="Open Sans"/>
              <a:cs typeface="Open Sans"/>
            </a:endParaRPr>
          </a:p>
          <a:p>
            <a:pPr algn="ctr"/>
            <a:r>
              <a:rPr lang="en-US" dirty="0" err="1">
                <a:solidFill>
                  <a:srgbClr val="546870"/>
                </a:solidFill>
                <a:latin typeface="Open Sans"/>
                <a:cs typeface="Open Sans"/>
              </a:rPr>
              <a:t>pydataannarbor@gmail.com</a:t>
            </a:r>
            <a:endParaRPr lang="en-US" dirty="0">
              <a:solidFill>
                <a:srgbClr val="546870"/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506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133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2/12/20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770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2/12/20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64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2/12/20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96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2/12/20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200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2/12/20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02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2/12/20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940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546870"/>
                </a:solidFill>
                <a:latin typeface="Open Sans"/>
                <a:cs typeface="Open Sans"/>
              </a:defRPr>
            </a:lvl1pPr>
          </a:lstStyle>
          <a:p>
            <a:fld id="{764FC402-F86F-7E47-81B8-16B12E4887E4}" type="datetimeFigureOut">
              <a:rPr lang="en-US" smtClean="0"/>
              <a:pPr/>
              <a:t>2/12/20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546870"/>
                </a:solidFill>
                <a:latin typeface="Open Sans"/>
                <a:cs typeface="Open San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546870"/>
                </a:solidFill>
                <a:latin typeface="Open Sans"/>
                <a:cs typeface="Open Sans"/>
              </a:defRPr>
            </a:lvl1pPr>
          </a:lstStyle>
          <a:p>
            <a:fld id="{24FFA4D6-6485-1C41-8751-523ADB606C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16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000" b="1" kern="1200">
          <a:solidFill>
            <a:srgbClr val="546870"/>
          </a:solidFill>
          <a:latin typeface="Open Sans"/>
          <a:ea typeface="+mj-ea"/>
          <a:cs typeface="Open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546870"/>
          </a:solidFill>
          <a:latin typeface="Open Sans"/>
          <a:ea typeface="+mn-ea"/>
          <a:cs typeface="Open San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546870"/>
          </a:solidFill>
          <a:latin typeface="Open Sans"/>
          <a:ea typeface="+mn-ea"/>
          <a:cs typeface="Open San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546870"/>
          </a:solidFill>
          <a:latin typeface="Open Sans"/>
          <a:ea typeface="+mn-ea"/>
          <a:cs typeface="Open San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546870"/>
          </a:solidFill>
          <a:latin typeface="Open Sans"/>
          <a:ea typeface="+mn-ea"/>
          <a:cs typeface="Open San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546870"/>
          </a:solidFill>
          <a:latin typeface="Open Sans"/>
          <a:ea typeface="+mn-ea"/>
          <a:cs typeface="Open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ansight.com/open-source-direction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bwolford@umich.edu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762500"/>
            <a:ext cx="6400800" cy="1752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January 15, 2020</a:t>
            </a:r>
          </a:p>
        </p:txBody>
      </p:sp>
      <p:pic>
        <p:nvPicPr>
          <p:cNvPr id="5" name="Picture 4" descr="PyDataLogoAnnArb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7020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39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48826"/>
            <a:ext cx="8229600" cy="1143000"/>
          </a:xfrm>
        </p:spPr>
        <p:txBody>
          <a:bodyPr/>
          <a:lstStyle/>
          <a:p>
            <a:r>
              <a:rPr lang="en-US" dirty="0"/>
              <a:t>Community Announcements?</a:t>
            </a:r>
          </a:p>
        </p:txBody>
      </p:sp>
    </p:spTree>
    <p:extLst>
      <p:ext uri="{BB962C8B-B14F-4D97-AF65-F5344CB8AC3E}">
        <p14:creationId xmlns:p14="http://schemas.microsoft.com/office/powerpoint/2010/main" val="1345163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762500"/>
            <a:ext cx="6400800" cy="1752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January 15</a:t>
            </a:r>
            <a:r>
              <a:rPr lang="en-US">
                <a:solidFill>
                  <a:schemeClr val="tx1"/>
                </a:solidFill>
              </a:rPr>
              <a:t>, 2020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PyDataLogoAnnArb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7020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401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3425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d_ameritrade_v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0969" y="-307402"/>
            <a:ext cx="9645938" cy="33878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0314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100" b="0" dirty="0"/>
              <a:t>Researcher</a:t>
            </a:r>
            <a:br>
              <a:rPr lang="en-US" sz="3100" b="0" dirty="0"/>
            </a:br>
            <a:r>
              <a:rPr lang="en-US" sz="3100" b="0" dirty="0"/>
              <a:t>Developer</a:t>
            </a:r>
            <a:br>
              <a:rPr lang="en-US" sz="3100" b="0" dirty="0"/>
            </a:br>
            <a:r>
              <a:rPr lang="en-US" sz="3100" b="0" dirty="0"/>
              <a:t>Engineer</a:t>
            </a:r>
            <a:br>
              <a:rPr lang="en-US" sz="3100" b="0" dirty="0"/>
            </a:br>
            <a:r>
              <a:rPr lang="en-US" sz="3100" b="0" dirty="0"/>
              <a:t>Data Scientist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451789"/>
            <a:ext cx="8229600" cy="1257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546870"/>
                </a:solidFill>
                <a:latin typeface="Open Sans"/>
                <a:ea typeface="+mj-ea"/>
                <a:cs typeface="Open Sans"/>
              </a:defRPr>
            </a:lvl1pPr>
          </a:lstStyle>
          <a:p>
            <a:r>
              <a:rPr lang="en-US" dirty="0" err="1"/>
              <a:t>jobs.tdameritrade.com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1487442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d_ameritrade_v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960" y="1630918"/>
            <a:ext cx="6029928" cy="21178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 &amp; Sponsors</a:t>
            </a:r>
          </a:p>
        </p:txBody>
      </p:sp>
      <p:pic>
        <p:nvPicPr>
          <p:cNvPr id="5" name="Picture 4" descr="numfocu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17" y="1805886"/>
            <a:ext cx="1942860" cy="1942860"/>
          </a:xfrm>
          <a:prstGeom prst="rect">
            <a:avLst/>
          </a:prstGeom>
        </p:spPr>
      </p:pic>
      <p:pic>
        <p:nvPicPr>
          <p:cNvPr id="7" name="Picture 6" descr="MIDASsignature-acronym-whit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62"/>
          <a:stretch/>
        </p:blipFill>
        <p:spPr>
          <a:xfrm>
            <a:off x="3143960" y="4597807"/>
            <a:ext cx="2122364" cy="535309"/>
          </a:xfrm>
          <a:prstGeom prst="rect">
            <a:avLst/>
          </a:prstGeom>
          <a:solidFill>
            <a:srgbClr val="0A172D"/>
          </a:solidFill>
        </p:spPr>
      </p:pic>
    </p:spTree>
    <p:extLst>
      <p:ext uri="{BB962C8B-B14F-4D97-AF65-F5344CB8AC3E}">
        <p14:creationId xmlns:p14="http://schemas.microsoft.com/office/powerpoint/2010/main" val="997552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10934"/>
            <a:ext cx="8229600" cy="2997951"/>
          </a:xfrm>
        </p:spPr>
        <p:txBody>
          <a:bodyPr>
            <a:noAutofit/>
          </a:bodyPr>
          <a:lstStyle/>
          <a:p>
            <a:r>
              <a:rPr lang="en-US" sz="2400" dirty="0"/>
              <a:t>Emergency exits</a:t>
            </a:r>
          </a:p>
          <a:p>
            <a:endParaRPr lang="en-US" sz="1000" dirty="0"/>
          </a:p>
          <a:p>
            <a:r>
              <a:rPr lang="en-US" sz="2400" dirty="0"/>
              <a:t>Feedback</a:t>
            </a:r>
          </a:p>
          <a:p>
            <a:endParaRPr lang="en-US" sz="1000" dirty="0"/>
          </a:p>
          <a:p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</a:t>
            </a:r>
            <a:r>
              <a:rPr lang="en-US" sz="2400" dirty="0" err="1"/>
              <a:t>PyDataAnnArbor</a:t>
            </a:r>
            <a:endParaRPr lang="en-US" sz="2400" dirty="0"/>
          </a:p>
          <a:p>
            <a:endParaRPr lang="en-US" sz="1000" dirty="0"/>
          </a:p>
          <a:p>
            <a:r>
              <a:rPr lang="en-US" sz="2400" dirty="0"/>
              <a:t>We’re in a borrowed space, please clean up after yourself</a:t>
            </a:r>
          </a:p>
        </p:txBody>
      </p:sp>
    </p:spTree>
    <p:extLst>
      <p:ext uri="{BB962C8B-B14F-4D97-AF65-F5344CB8AC3E}">
        <p14:creationId xmlns:p14="http://schemas.microsoft.com/office/powerpoint/2010/main" val="2117547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Unless quick, hold questions until the end</a:t>
            </a:r>
          </a:p>
          <a:p>
            <a:endParaRPr lang="en-US" sz="2400" dirty="0"/>
          </a:p>
          <a:p>
            <a:r>
              <a:rPr lang="en-US" sz="2400" dirty="0"/>
              <a:t>Please phrase your question in a form of a question</a:t>
            </a:r>
          </a:p>
          <a:p>
            <a:endParaRPr lang="en-US" sz="2400" dirty="0"/>
          </a:p>
          <a:p>
            <a:r>
              <a:rPr lang="en-US" sz="2400" dirty="0"/>
              <a:t>Try to keep questions to 30 seconds or less</a:t>
            </a:r>
          </a:p>
          <a:p>
            <a:endParaRPr lang="en-US" sz="2400" dirty="0"/>
          </a:p>
          <a:p>
            <a:r>
              <a:rPr lang="en-US" sz="2400" dirty="0"/>
              <a:t>Avoid long statements or monologues</a:t>
            </a:r>
          </a:p>
          <a:p>
            <a:endParaRPr lang="en-US" sz="2400" dirty="0"/>
          </a:p>
          <a:p>
            <a:r>
              <a:rPr lang="en-US" sz="2400" dirty="0"/>
              <a:t>There will be time for open discussions after Q&amp;A</a:t>
            </a:r>
          </a:p>
        </p:txBody>
      </p:sp>
    </p:spTree>
    <p:extLst>
      <p:ext uri="{BB962C8B-B14F-4D97-AF65-F5344CB8AC3E}">
        <p14:creationId xmlns:p14="http://schemas.microsoft.com/office/powerpoint/2010/main" val="1043218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PyData</a:t>
            </a:r>
            <a:r>
              <a:rPr lang="en-US" dirty="0"/>
              <a:t> Code of Conduct</a:t>
            </a:r>
          </a:p>
        </p:txBody>
      </p:sp>
      <p:sp>
        <p:nvSpPr>
          <p:cNvPr id="4" name="Rectangle 3"/>
          <p:cNvSpPr/>
          <p:nvPr/>
        </p:nvSpPr>
        <p:spPr>
          <a:xfrm>
            <a:off x="719223" y="3092453"/>
            <a:ext cx="770555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rgbClr val="546870"/>
                </a:solidFill>
                <a:latin typeface="Open Sans"/>
                <a:cs typeface="Open Sans"/>
              </a:rPr>
              <a:t>http://</a:t>
            </a:r>
            <a:r>
              <a:rPr lang="en-US" sz="3200" dirty="0" err="1">
                <a:solidFill>
                  <a:srgbClr val="546870"/>
                </a:solidFill>
                <a:latin typeface="Open Sans"/>
                <a:cs typeface="Open Sans"/>
              </a:rPr>
              <a:t>pydata.org</a:t>
            </a:r>
            <a:r>
              <a:rPr lang="en-US" sz="3200" dirty="0">
                <a:solidFill>
                  <a:srgbClr val="546870"/>
                </a:solidFill>
                <a:latin typeface="Open Sans"/>
                <a:cs typeface="Open Sans"/>
              </a:rPr>
              <a:t>/code-of-</a:t>
            </a:r>
            <a:r>
              <a:rPr lang="en-US" sz="3200" dirty="0" err="1">
                <a:solidFill>
                  <a:srgbClr val="546870"/>
                </a:solidFill>
                <a:latin typeface="Open Sans"/>
                <a:cs typeface="Open Sans"/>
              </a:rPr>
              <a:t>conduct.html</a:t>
            </a:r>
            <a:endParaRPr lang="en-US" sz="3200" dirty="0">
              <a:solidFill>
                <a:srgbClr val="546870"/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72113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48826"/>
            <a:ext cx="8229600" cy="1143000"/>
          </a:xfrm>
        </p:spPr>
        <p:txBody>
          <a:bodyPr/>
          <a:lstStyle/>
          <a:p>
            <a:r>
              <a:rPr lang="en-US"/>
              <a:t>Quick Icebreaker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422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11867"/>
            <a:ext cx="8229600" cy="1143000"/>
          </a:xfrm>
        </p:spPr>
        <p:txBody>
          <a:bodyPr/>
          <a:lstStyle/>
          <a:p>
            <a:r>
              <a:rPr lang="en-US" dirty="0"/>
              <a:t>This Month in Data Science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6884" y="986587"/>
            <a:ext cx="8578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Open Sans" charset="0"/>
                <a:ea typeface="Open Sans" charset="0"/>
                <a:cs typeface="Open Sans" charset="0"/>
              </a:rPr>
              <a:t>Hosted by </a:t>
            </a:r>
            <a:r>
              <a:rPr lang="en-US" sz="2800" dirty="0" err="1">
                <a:latin typeface="Open Sans" charset="0"/>
                <a:ea typeface="Open Sans" charset="0"/>
                <a:cs typeface="Open Sans" charset="0"/>
              </a:rPr>
              <a:t>Quansight</a:t>
            </a:r>
            <a:endParaRPr lang="en-US" sz="28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3138" y="5068520"/>
            <a:ext cx="8797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Open Sans" charset="0"/>
                <a:ea typeface="Open Sans" charset="0"/>
                <a:cs typeface="Open Sans" charset="0"/>
                <a:hlinkClick r:id="rId3"/>
              </a:rPr>
              <a:t>https://www.quansight.com/open-source-directions</a:t>
            </a:r>
            <a:endParaRPr lang="en-US" sz="2800" dirty="0">
              <a:solidFill>
                <a:srgbClr val="546870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31" b="33892"/>
          <a:stretch/>
        </p:blipFill>
        <p:spPr>
          <a:xfrm>
            <a:off x="0" y="2129587"/>
            <a:ext cx="9144000" cy="224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098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_swarm_630x6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789" y="900555"/>
            <a:ext cx="2524422" cy="25244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33"/>
            <a:ext cx="8229600" cy="1143000"/>
          </a:xfrm>
        </p:spPr>
        <p:txBody>
          <a:bodyPr/>
          <a:lstStyle/>
          <a:p>
            <a:r>
              <a:rPr lang="en-US" dirty="0"/>
              <a:t>Next Event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574743" y="3795055"/>
            <a:ext cx="7994624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546870"/>
                </a:solidFill>
                <a:latin typeface="Open Sans"/>
                <a:cs typeface="Open Sans"/>
              </a:rPr>
              <a:t>Who: </a:t>
            </a:r>
            <a:r>
              <a:rPr lang="en-US" sz="2400" dirty="0">
                <a:solidFill>
                  <a:srgbClr val="546870"/>
                </a:solidFill>
                <a:latin typeface="Open Sans"/>
                <a:cs typeface="Open Sans"/>
              </a:rPr>
              <a:t>Amy </a:t>
            </a:r>
            <a:r>
              <a:rPr lang="en-US" sz="2400" dirty="0" err="1">
                <a:solidFill>
                  <a:srgbClr val="546870"/>
                </a:solidFill>
                <a:latin typeface="Open Sans"/>
                <a:cs typeface="Open Sans"/>
              </a:rPr>
              <a:t>Hemmeter</a:t>
            </a:r>
            <a:r>
              <a:rPr lang="en-US" sz="2400" dirty="0">
                <a:solidFill>
                  <a:srgbClr val="546870"/>
                </a:solidFill>
                <a:latin typeface="Open Sans"/>
                <a:cs typeface="Open Sans"/>
              </a:rPr>
              <a:t> (Interactions)</a:t>
            </a:r>
          </a:p>
          <a:p>
            <a:pPr algn="ctr"/>
            <a:endParaRPr lang="en-US" sz="1600" dirty="0">
              <a:solidFill>
                <a:srgbClr val="546870"/>
              </a:solidFill>
              <a:latin typeface="Open Sans"/>
              <a:cs typeface="Open Sans"/>
            </a:endParaRPr>
          </a:p>
          <a:p>
            <a:pPr algn="ctr"/>
            <a:r>
              <a:rPr lang="en-US" sz="2400" b="1" dirty="0">
                <a:solidFill>
                  <a:srgbClr val="546870"/>
                </a:solidFill>
                <a:latin typeface="Open Sans"/>
                <a:cs typeface="Open Sans"/>
              </a:rPr>
              <a:t>What: </a:t>
            </a:r>
            <a:r>
              <a:rPr lang="en-US" sz="2400" dirty="0">
                <a:solidFill>
                  <a:srgbClr val="546870"/>
                </a:solidFill>
                <a:latin typeface="Open Sans"/>
                <a:cs typeface="Open Sans"/>
              </a:rPr>
              <a:t>Summarization of News Articles Using </a:t>
            </a:r>
            <a:r>
              <a:rPr lang="en-US" sz="2400" dirty="0" err="1">
                <a:solidFill>
                  <a:srgbClr val="546870"/>
                </a:solidFill>
                <a:latin typeface="Open Sans"/>
                <a:cs typeface="Open Sans"/>
              </a:rPr>
              <a:t>TextRank</a:t>
            </a:r>
            <a:endParaRPr lang="en-US" sz="2400" dirty="0">
              <a:solidFill>
                <a:srgbClr val="546870"/>
              </a:solidFill>
              <a:latin typeface="Open Sans"/>
              <a:cs typeface="Open Sans"/>
            </a:endParaRPr>
          </a:p>
          <a:p>
            <a:pPr algn="ctr"/>
            <a:endParaRPr lang="en-US" sz="1600" dirty="0">
              <a:solidFill>
                <a:srgbClr val="546870"/>
              </a:solidFill>
              <a:latin typeface="Open Sans"/>
              <a:cs typeface="Open Sans"/>
            </a:endParaRPr>
          </a:p>
          <a:p>
            <a:pPr algn="ctr"/>
            <a:r>
              <a:rPr lang="en-US" sz="2400" b="1" dirty="0">
                <a:solidFill>
                  <a:srgbClr val="546870"/>
                </a:solidFill>
                <a:latin typeface="Open Sans"/>
                <a:cs typeface="Open Sans"/>
              </a:rPr>
              <a:t>When:</a:t>
            </a:r>
            <a:r>
              <a:rPr lang="en-US" sz="2400" dirty="0">
                <a:solidFill>
                  <a:srgbClr val="546870"/>
                </a:solidFill>
                <a:latin typeface="Open Sans"/>
                <a:cs typeface="Open Sans"/>
              </a:rPr>
              <a:t> Wednesday, February 12</a:t>
            </a:r>
            <a:r>
              <a:rPr lang="en-US" sz="2400" baseline="30000" dirty="0">
                <a:solidFill>
                  <a:srgbClr val="546870"/>
                </a:solidFill>
                <a:latin typeface="Open Sans"/>
                <a:cs typeface="Open Sans"/>
              </a:rPr>
              <a:t>th</a:t>
            </a:r>
            <a:r>
              <a:rPr lang="en-US" sz="2400">
                <a:solidFill>
                  <a:srgbClr val="546870"/>
                </a:solidFill>
                <a:latin typeface="Open Sans"/>
                <a:cs typeface="Open Sans"/>
              </a:rPr>
              <a:t>, 2020 </a:t>
            </a:r>
            <a:r>
              <a:rPr lang="en-US" sz="2400" dirty="0">
                <a:solidFill>
                  <a:srgbClr val="546870"/>
                </a:solidFill>
                <a:latin typeface="Open Sans"/>
                <a:cs typeface="Open Sans"/>
              </a:rPr>
              <a:t>(6:00pm)</a:t>
            </a:r>
          </a:p>
        </p:txBody>
      </p:sp>
    </p:spTree>
    <p:extLst>
      <p:ext uri="{BB962C8B-B14F-4D97-AF65-F5344CB8AC3E}">
        <p14:creationId xmlns:p14="http://schemas.microsoft.com/office/powerpoint/2010/main" val="2319763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FAB3927-F07C-D340-842E-8F85F5415148}"/>
              </a:ext>
            </a:extLst>
          </p:cNvPr>
          <p:cNvSpPr txBox="1"/>
          <p:nvPr/>
        </p:nvSpPr>
        <p:spPr>
          <a:xfrm>
            <a:off x="560955" y="2228467"/>
            <a:ext cx="77807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Helvetica" pitchFamily="2" charset="0"/>
              </a:rPr>
              <a:t>Seeking panelists for discussion after </a:t>
            </a:r>
            <a:r>
              <a:rPr lang="en-US" sz="3600" b="1" dirty="0">
                <a:latin typeface="Helvetica" pitchFamily="2" charset="0"/>
              </a:rPr>
              <a:t>Code: Debugging the Gender Gap</a:t>
            </a:r>
          </a:p>
          <a:p>
            <a:pPr algn="ctr"/>
            <a:r>
              <a:rPr lang="en-US" sz="3600" b="1" dirty="0">
                <a:latin typeface="Helvetica" pitchFamily="2" charset="0"/>
              </a:rPr>
              <a:t>March 11, 6:30 p.m.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05F774-2164-E646-8991-7FB4CEF49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1334"/>
            <a:ext cx="9144000" cy="219567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CB8A4FD-622A-D744-9364-01D5FCFAFC76}"/>
              </a:ext>
            </a:extLst>
          </p:cNvPr>
          <p:cNvSpPr/>
          <p:nvPr/>
        </p:nvSpPr>
        <p:spPr>
          <a:xfrm>
            <a:off x="711289" y="4033838"/>
            <a:ext cx="74800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Prefer &gt; 5 years of experience in the technology/software engineering field (contributor/management role). Emphasis on elevating voices of underrepresented minorities or diverse persons across any axes.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988486-5395-954A-9217-00B7BCAC4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87" y="4947004"/>
            <a:ext cx="2401329" cy="12006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A684B9-F75C-EA40-BC42-314EC3509C84}"/>
              </a:ext>
            </a:extLst>
          </p:cNvPr>
          <p:cNvSpPr txBox="1"/>
          <p:nvPr/>
        </p:nvSpPr>
        <p:spPr>
          <a:xfrm>
            <a:off x="2911840" y="5090400"/>
            <a:ext cx="668936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50" b="1" dirty="0">
                <a:latin typeface="Helvetica" pitchFamily="2" charset="0"/>
              </a:rPr>
              <a:t>Email Brooke Wolford, </a:t>
            </a:r>
            <a:r>
              <a:rPr lang="en-US" sz="2550" b="1" dirty="0">
                <a:latin typeface="Helvetica" pitchFamily="2" charset="0"/>
                <a:hlinkClick r:id="rId4"/>
              </a:rPr>
              <a:t>bwolford@umich.edu</a:t>
            </a:r>
            <a:r>
              <a:rPr lang="en-US" sz="2550" b="1" dirty="0">
                <a:latin typeface="Helvetica" pitchFamily="2" charset="0"/>
              </a:rPr>
              <a:t> for info</a:t>
            </a:r>
          </a:p>
        </p:txBody>
      </p:sp>
    </p:spTree>
    <p:extLst>
      <p:ext uri="{BB962C8B-B14F-4D97-AF65-F5344CB8AC3E}">
        <p14:creationId xmlns:p14="http://schemas.microsoft.com/office/powerpoint/2010/main" val="1600981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4902</TotalTime>
  <Words>232</Words>
  <Application>Microsoft Macintosh PowerPoint</Application>
  <PresentationFormat>On-screen Show (4:3)</PresentationFormat>
  <Paragraphs>45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Helvetica</vt:lpstr>
      <vt:lpstr>Open Sans</vt:lpstr>
      <vt:lpstr>Office Theme</vt:lpstr>
      <vt:lpstr>PowerPoint Presentation</vt:lpstr>
      <vt:lpstr>Acknowledgements &amp; Sponsors</vt:lpstr>
      <vt:lpstr>Important Points</vt:lpstr>
      <vt:lpstr>Q&amp;A</vt:lpstr>
      <vt:lpstr>PyData Code of Conduct</vt:lpstr>
      <vt:lpstr>Quick Icebreaker</vt:lpstr>
      <vt:lpstr>This Month in Data Science</vt:lpstr>
      <vt:lpstr>Next Event</vt:lpstr>
      <vt:lpstr>PowerPoint Presentation</vt:lpstr>
      <vt:lpstr>Community Announcements?</vt:lpstr>
      <vt:lpstr>PowerPoint Presentation</vt:lpstr>
      <vt:lpstr>PowerPoint Presentation</vt:lpstr>
      <vt:lpstr>Researcher Developer Engineer Data Scientist</vt:lpstr>
    </vt:vector>
  </TitlesOfParts>
  <Company>TDA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Law</dc:creator>
  <cp:lastModifiedBy>Law, Sean</cp:lastModifiedBy>
  <cp:revision>286</cp:revision>
  <dcterms:created xsi:type="dcterms:W3CDTF">2017-02-26T18:21:16Z</dcterms:created>
  <dcterms:modified xsi:type="dcterms:W3CDTF">2020-02-12T13:56:49Z</dcterms:modified>
</cp:coreProperties>
</file>